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5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897E9-29C1-4FC6-8F60-97701E2A3956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A27BF-7ED4-43F0-B6F7-16EF74C32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7BF-7ED4-43F0-B6F7-16EF74C329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98D025-2A10-41C8-B0F7-D5111914E72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082377-C0BD-4AA6-8CBB-9D2543259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15  Day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need your book, pencil, journal, and workbook.</a:t>
            </a:r>
          </a:p>
          <a:p>
            <a:r>
              <a:rPr lang="en-US" dirty="0" err="1" smtClean="0"/>
              <a:t>Tancie</a:t>
            </a:r>
            <a:r>
              <a:rPr lang="en-US" dirty="0" smtClean="0"/>
              <a:t> West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John s. </a:t>
            </a:r>
            <a:r>
              <a:rPr lang="en-US" smtClean="0"/>
              <a:t>Jones Elementary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shudder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12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you </a:t>
            </a:r>
            <a:r>
              <a:rPr lang="en-US" b="1" dirty="0" smtClean="0">
                <a:solidFill>
                  <a:schemeClr val="accent1"/>
                </a:solidFill>
              </a:rPr>
              <a:t>shudder</a:t>
            </a:r>
            <a:r>
              <a:rPr lang="en-US" dirty="0" smtClean="0"/>
              <a:t>, you are trembling from fear or from being cold.</a:t>
            </a:r>
          </a:p>
          <a:p>
            <a:r>
              <a:rPr lang="en-US" dirty="0" smtClean="0"/>
              <a:t>The low, rumbling sound of thunder makes the windows </a:t>
            </a:r>
            <a:r>
              <a:rPr lang="en-US" b="1" dirty="0" smtClean="0">
                <a:solidFill>
                  <a:schemeClr val="accent1"/>
                </a:solidFill>
              </a:rPr>
              <a:t>shudder </a:t>
            </a:r>
            <a:r>
              <a:rPr lang="en-US" dirty="0" smtClean="0"/>
              <a:t>in their panes.</a:t>
            </a:r>
          </a:p>
          <a:p>
            <a:r>
              <a:rPr lang="en-US" dirty="0" smtClean="0"/>
              <a:t>The word is…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shudder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shudder</a:t>
            </a:r>
          </a:p>
          <a:p>
            <a:r>
              <a:rPr lang="en-US" dirty="0" smtClean="0"/>
              <a:t>Which sound is more likely to make you </a:t>
            </a:r>
            <a:r>
              <a:rPr lang="en-US" b="1" dirty="0" smtClean="0">
                <a:solidFill>
                  <a:schemeClr val="accent1"/>
                </a:solidFill>
              </a:rPr>
              <a:t>shudder</a:t>
            </a:r>
            <a:r>
              <a:rPr lang="en-US" dirty="0" smtClean="0"/>
              <a:t> – a loud crashing noise or the sound of a fountain?</a:t>
            </a:r>
          </a:p>
          <a:p>
            <a:r>
              <a:rPr lang="en-US" dirty="0" smtClean="0"/>
              <a:t>What might make a person </a:t>
            </a:r>
            <a:r>
              <a:rPr lang="en-US" b="1" dirty="0" smtClean="0">
                <a:solidFill>
                  <a:schemeClr val="accent1"/>
                </a:solidFill>
              </a:rPr>
              <a:t>shudder</a:t>
            </a:r>
            <a:r>
              <a:rPr lang="en-US" dirty="0" smtClean="0"/>
              <a:t>?  </a:t>
            </a:r>
          </a:p>
          <a:p>
            <a:r>
              <a:rPr lang="en-US" dirty="0" smtClean="0"/>
              <a:t>Imagine one of those things has happened.  How would you look?</a:t>
            </a:r>
            <a:endParaRPr lang="en-US" dirty="0"/>
          </a:p>
        </p:txBody>
      </p:sp>
      <p:pic>
        <p:nvPicPr>
          <p:cNvPr id="8194" name="Picture 2" descr="C:\Documents and Settings\Tancie\Local Settings\Temporary Internet Files\Content.IE5\68YHHWTL\MPj041403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"/>
            <a:ext cx="1389888" cy="1752765"/>
          </a:xfrm>
          <a:prstGeom prst="rect">
            <a:avLst/>
          </a:prstGeom>
          <a:noFill/>
        </p:spPr>
      </p:pic>
      <p:pic>
        <p:nvPicPr>
          <p:cNvPr id="8195" name="Picture 3" descr="C:\Documents and Settings\Tancie\Local Settings\Temporary Internet Files\Content.IE5\H7VSSJ1E\MPj041403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1246605" cy="179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luscious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Something that is </a:t>
            </a:r>
            <a:r>
              <a:rPr lang="en-US" b="1" dirty="0" smtClean="0">
                <a:solidFill>
                  <a:schemeClr val="accent1"/>
                </a:solidFill>
              </a:rPr>
              <a:t>luscious </a:t>
            </a:r>
            <a:r>
              <a:rPr lang="en-US" dirty="0" smtClean="0"/>
              <a:t>appeals to your senses, such as you sense of taste.</a:t>
            </a:r>
          </a:p>
          <a:p>
            <a:r>
              <a:rPr lang="en-US" dirty="0" smtClean="0"/>
              <a:t>The boy picked three </a:t>
            </a:r>
            <a:r>
              <a:rPr lang="en-US" b="1" dirty="0" smtClean="0">
                <a:solidFill>
                  <a:schemeClr val="accent1"/>
                </a:solidFill>
              </a:rPr>
              <a:t>luscious</a:t>
            </a:r>
            <a:r>
              <a:rPr lang="en-US" dirty="0" smtClean="0"/>
              <a:t> tomatoes for dinner.</a:t>
            </a:r>
          </a:p>
          <a:p>
            <a:r>
              <a:rPr lang="en-US" dirty="0" smtClean="0"/>
              <a:t>The word is…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luscious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luscious</a:t>
            </a:r>
          </a:p>
          <a:p>
            <a:r>
              <a:rPr lang="en-US" dirty="0" smtClean="0"/>
              <a:t>Would you think a slice of melon or a slice of onion is </a:t>
            </a:r>
            <a:r>
              <a:rPr lang="en-US" b="1" dirty="0" smtClean="0">
                <a:solidFill>
                  <a:schemeClr val="accent1"/>
                </a:solidFill>
              </a:rPr>
              <a:t>luscious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 you think is the most </a:t>
            </a:r>
            <a:r>
              <a:rPr lang="en-US" b="1" dirty="0" smtClean="0">
                <a:solidFill>
                  <a:schemeClr val="accent1"/>
                </a:solidFill>
              </a:rPr>
              <a:t>luscious </a:t>
            </a:r>
            <a:r>
              <a:rPr lang="en-US" dirty="0" smtClean="0"/>
              <a:t>food?</a:t>
            </a:r>
          </a:p>
          <a:p>
            <a:r>
              <a:rPr lang="en-US" dirty="0" smtClean="0"/>
              <a:t>What would you do or say if you had just eaten some of that food?</a:t>
            </a:r>
            <a:endParaRPr lang="en-US" dirty="0"/>
          </a:p>
        </p:txBody>
      </p:sp>
      <p:pic>
        <p:nvPicPr>
          <p:cNvPr id="9219" name="Picture 3" descr="C:\Documents and Settings\Tancie\Local Settings\Temporary Internet Files\Content.IE5\7A5PTSMB\MPj043066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 </a:t>
            </a:r>
            <a:r>
              <a:rPr lang="en-US" dirty="0" smtClean="0">
                <a:solidFill>
                  <a:schemeClr val="accent1"/>
                </a:solidFill>
              </a:rPr>
              <a:t>issue</a:t>
            </a:r>
            <a:r>
              <a:rPr lang="en-US" dirty="0" smtClean="0"/>
              <a:t> is an edition of a newspaper or magazine.</a:t>
            </a:r>
          </a:p>
          <a:p>
            <a:r>
              <a:rPr lang="en-US" dirty="0" smtClean="0"/>
              <a:t>The word is..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issue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issue</a:t>
            </a:r>
          </a:p>
          <a:p>
            <a:r>
              <a:rPr lang="en-US" dirty="0" smtClean="0"/>
              <a:t>Would you want to read the latest </a:t>
            </a:r>
            <a:r>
              <a:rPr lang="en-US" dirty="0" smtClean="0">
                <a:solidFill>
                  <a:schemeClr val="accent1"/>
                </a:solidFill>
              </a:rPr>
              <a:t>issue</a:t>
            </a:r>
            <a:r>
              <a:rPr lang="en-US" dirty="0" smtClean="0"/>
              <a:t> of a magazine?  Explain.</a:t>
            </a:r>
          </a:p>
          <a:p>
            <a:r>
              <a:rPr lang="en-US" dirty="0" smtClean="0"/>
              <a:t>Where can you find the newest </a:t>
            </a:r>
            <a:r>
              <a:rPr lang="en-US" dirty="0" smtClean="0">
                <a:solidFill>
                  <a:schemeClr val="accent1"/>
                </a:solidFill>
              </a:rPr>
              <a:t>issue</a:t>
            </a:r>
            <a:r>
              <a:rPr lang="en-US" dirty="0" smtClean="0"/>
              <a:t> of your favorite magazine?</a:t>
            </a:r>
            <a:endParaRPr lang="en-US" dirty="0"/>
          </a:p>
        </p:txBody>
      </p:sp>
      <p:pic>
        <p:nvPicPr>
          <p:cNvPr id="1026" name="Picture 2" descr="C:\Documents and Settings\Tancie\Local Settings\Temporary Internet Files\Content.IE5\H7VSSJ1E\MCj042606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1857375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f you give someone </a:t>
            </a:r>
            <a:r>
              <a:rPr lang="en-US" dirty="0" smtClean="0">
                <a:solidFill>
                  <a:schemeClr val="accent1"/>
                </a:solidFill>
              </a:rPr>
              <a:t>advice</a:t>
            </a:r>
            <a:r>
              <a:rPr lang="en-US" dirty="0" smtClean="0"/>
              <a:t>, you tell what you think the person should do.</a:t>
            </a:r>
          </a:p>
          <a:p>
            <a:r>
              <a:rPr lang="en-US" dirty="0" smtClean="0"/>
              <a:t>The word is..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advice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advice</a:t>
            </a:r>
          </a:p>
          <a:p>
            <a:r>
              <a:rPr lang="en-US" dirty="0" smtClean="0"/>
              <a:t>Who might you ask for </a:t>
            </a:r>
            <a:r>
              <a:rPr lang="en-US" dirty="0" smtClean="0">
                <a:solidFill>
                  <a:schemeClr val="accent1"/>
                </a:solidFill>
              </a:rPr>
              <a:t>advice</a:t>
            </a:r>
            <a:r>
              <a:rPr lang="en-US" dirty="0" smtClean="0"/>
              <a:t> about a problem?  Why?</a:t>
            </a:r>
          </a:p>
          <a:p>
            <a:r>
              <a:rPr lang="en-US" dirty="0" smtClean="0"/>
              <a:t>Where could you get </a:t>
            </a:r>
            <a:r>
              <a:rPr lang="en-US" dirty="0" smtClean="0">
                <a:solidFill>
                  <a:schemeClr val="accent1"/>
                </a:solidFill>
              </a:rPr>
              <a:t>advice</a:t>
            </a:r>
            <a:r>
              <a:rPr lang="en-US" dirty="0" smtClean="0"/>
              <a:t> about what kind of bike to buy?</a:t>
            </a:r>
            <a:endParaRPr lang="en-US" dirty="0"/>
          </a:p>
        </p:txBody>
      </p:sp>
      <p:pic>
        <p:nvPicPr>
          <p:cNvPr id="2050" name="Picture 2" descr="C:\Documents and Settings\Tancie\Local Settings\Temporary Internet Files\Content.IE5\XA8GFSR0\MPj0439352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505200" cy="487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consult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you </a:t>
            </a:r>
            <a:r>
              <a:rPr lang="en-US" dirty="0" smtClean="0">
                <a:solidFill>
                  <a:schemeClr val="accent1"/>
                </a:solidFill>
              </a:rPr>
              <a:t>consult</a:t>
            </a:r>
            <a:r>
              <a:rPr lang="en-US" dirty="0" smtClean="0"/>
              <a:t> someone, you ask him or her for information.</a:t>
            </a:r>
          </a:p>
          <a:p>
            <a:r>
              <a:rPr lang="en-US" dirty="0" smtClean="0"/>
              <a:t>The word is..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consult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consult</a:t>
            </a:r>
          </a:p>
          <a:p>
            <a:r>
              <a:rPr lang="en-US" dirty="0" smtClean="0"/>
              <a:t>When might you </a:t>
            </a:r>
            <a:r>
              <a:rPr lang="en-US" dirty="0" smtClean="0">
                <a:solidFill>
                  <a:schemeClr val="accent1"/>
                </a:solidFill>
              </a:rPr>
              <a:t>consult</a:t>
            </a:r>
            <a:r>
              <a:rPr lang="en-US" dirty="0" smtClean="0"/>
              <a:t> with me?</a:t>
            </a:r>
          </a:p>
          <a:p>
            <a:r>
              <a:rPr lang="en-US" dirty="0" smtClean="0"/>
              <a:t>Why might you </a:t>
            </a:r>
            <a:r>
              <a:rPr lang="en-US" dirty="0" smtClean="0">
                <a:solidFill>
                  <a:schemeClr val="accent1"/>
                </a:solidFill>
              </a:rPr>
              <a:t>consult </a:t>
            </a:r>
            <a:r>
              <a:rPr lang="en-US" dirty="0" smtClean="0"/>
              <a:t>a librarian?</a:t>
            </a:r>
            <a:endParaRPr lang="en-US" dirty="0"/>
          </a:p>
        </p:txBody>
      </p:sp>
      <p:pic>
        <p:nvPicPr>
          <p:cNvPr id="3074" name="Picture 2" descr="C:\Documents and Settings\Tancie\Local Settings\Temporary Internet Files\Content.IE5\H7VSSJ1E\MCj043699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3641708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recommend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you </a:t>
            </a:r>
            <a:r>
              <a:rPr lang="en-US" dirty="0" smtClean="0">
                <a:solidFill>
                  <a:schemeClr val="accent1"/>
                </a:solidFill>
              </a:rPr>
              <a:t>recommend </a:t>
            </a:r>
            <a:r>
              <a:rPr lang="en-US" dirty="0" smtClean="0"/>
              <a:t>something, you tell someone that you think it is good.</a:t>
            </a:r>
          </a:p>
          <a:p>
            <a:r>
              <a:rPr lang="en-US" dirty="0" smtClean="0"/>
              <a:t>The word is..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recommend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recommend</a:t>
            </a:r>
          </a:p>
          <a:p>
            <a:r>
              <a:rPr lang="en-US" dirty="0" smtClean="0"/>
              <a:t>If you disliked a movie, would you </a:t>
            </a:r>
            <a:r>
              <a:rPr lang="en-US" dirty="0" smtClean="0">
                <a:solidFill>
                  <a:schemeClr val="accent1"/>
                </a:solidFill>
              </a:rPr>
              <a:t>recommend </a:t>
            </a:r>
            <a:r>
              <a:rPr lang="en-US" dirty="0" smtClean="0"/>
              <a:t>it?</a:t>
            </a:r>
          </a:p>
          <a:p>
            <a:r>
              <a:rPr lang="en-US" dirty="0" smtClean="0"/>
              <a:t>What book would you </a:t>
            </a:r>
            <a:r>
              <a:rPr lang="en-US" dirty="0" smtClean="0">
                <a:solidFill>
                  <a:schemeClr val="accent1"/>
                </a:solidFill>
              </a:rPr>
              <a:t>recommend</a:t>
            </a:r>
            <a:r>
              <a:rPr lang="en-US" dirty="0" smtClean="0"/>
              <a:t> to a friend?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sensible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Someone who is </a:t>
            </a:r>
            <a:r>
              <a:rPr lang="en-US" dirty="0" smtClean="0">
                <a:solidFill>
                  <a:schemeClr val="accent1"/>
                </a:solidFill>
              </a:rPr>
              <a:t>sensible</a:t>
            </a:r>
            <a:r>
              <a:rPr lang="en-US" dirty="0" smtClean="0"/>
              <a:t> make good decisions and judgments.</a:t>
            </a:r>
          </a:p>
          <a:p>
            <a:r>
              <a:rPr lang="en-US" dirty="0" smtClean="0"/>
              <a:t>The word is…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sensible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sensible</a:t>
            </a:r>
          </a:p>
          <a:p>
            <a:r>
              <a:rPr lang="en-US" dirty="0" smtClean="0"/>
              <a:t>Is it </a:t>
            </a:r>
            <a:r>
              <a:rPr lang="en-US" dirty="0" smtClean="0">
                <a:solidFill>
                  <a:schemeClr val="accent1"/>
                </a:solidFill>
              </a:rPr>
              <a:t>sensible</a:t>
            </a:r>
            <a:r>
              <a:rPr lang="en-US" dirty="0" smtClean="0"/>
              <a:t> to go for a walk during a thunderstorm?</a:t>
            </a:r>
          </a:p>
          <a:p>
            <a:r>
              <a:rPr lang="en-US" dirty="0" smtClean="0"/>
              <a:t>When is it </a:t>
            </a:r>
            <a:r>
              <a:rPr lang="en-US" dirty="0" smtClean="0">
                <a:solidFill>
                  <a:schemeClr val="accent1"/>
                </a:solidFill>
              </a:rPr>
              <a:t>sensible</a:t>
            </a:r>
            <a:r>
              <a:rPr lang="en-US" dirty="0" smtClean="0"/>
              <a:t> to fly a kite?</a:t>
            </a:r>
            <a:endParaRPr lang="en-US" dirty="0"/>
          </a:p>
        </p:txBody>
      </p:sp>
      <p:pic>
        <p:nvPicPr>
          <p:cNvPr id="4098" name="Picture 2" descr="C:\Documents and Settings\Tancie\Local Settings\Temporary Internet Files\Content.IE5\68YHHWTL\MPj040105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05000"/>
            <a:ext cx="3581400" cy="3959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devise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</a:t>
            </a:r>
            <a:r>
              <a:rPr lang="en-US" b="1" dirty="0" smtClean="0">
                <a:solidFill>
                  <a:schemeClr val="accent1"/>
                </a:solidFill>
              </a:rPr>
              <a:t>devise</a:t>
            </a:r>
            <a:r>
              <a:rPr lang="en-US" dirty="0" smtClean="0"/>
              <a:t> is to figure out a way to do something.</a:t>
            </a:r>
          </a:p>
          <a:p>
            <a:r>
              <a:rPr lang="en-US" dirty="0" smtClean="0"/>
              <a:t>The word is…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devise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devise</a:t>
            </a:r>
          </a:p>
          <a:p>
            <a:r>
              <a:rPr lang="en-US" dirty="0" smtClean="0"/>
              <a:t>What might you do to </a:t>
            </a:r>
            <a:r>
              <a:rPr lang="en-US" b="1" dirty="0" smtClean="0">
                <a:solidFill>
                  <a:schemeClr val="accent1"/>
                </a:solidFill>
              </a:rPr>
              <a:t>devise</a:t>
            </a:r>
            <a:r>
              <a:rPr lang="en-US" b="1" dirty="0" smtClean="0"/>
              <a:t> </a:t>
            </a:r>
            <a:r>
              <a:rPr lang="en-US" dirty="0" smtClean="0"/>
              <a:t>a plan to save money?</a:t>
            </a:r>
          </a:p>
          <a:p>
            <a:r>
              <a:rPr lang="en-US" dirty="0" smtClean="0"/>
              <a:t>When might you need to </a:t>
            </a:r>
            <a:r>
              <a:rPr lang="en-US" b="1" dirty="0" smtClean="0">
                <a:solidFill>
                  <a:schemeClr val="accent1"/>
                </a:solidFill>
              </a:rPr>
              <a:t>devise</a:t>
            </a:r>
            <a:r>
              <a:rPr lang="en-US" dirty="0" smtClean="0"/>
              <a:t> a plan?</a:t>
            </a:r>
            <a:endParaRPr lang="en-US" dirty="0"/>
          </a:p>
        </p:txBody>
      </p:sp>
      <p:pic>
        <p:nvPicPr>
          <p:cNvPr id="5123" name="Picture 3" descr="C:\Documents and Settings\Tancie\Local Settings\Temporary Internet Files\Content.IE5\ELHH3JHO\MPj043311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3352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expertise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someone has </a:t>
            </a:r>
            <a:r>
              <a:rPr lang="en-US" b="1" dirty="0" smtClean="0">
                <a:solidFill>
                  <a:schemeClr val="accent1"/>
                </a:solidFill>
              </a:rPr>
              <a:t>expertise, </a:t>
            </a:r>
            <a:r>
              <a:rPr lang="en-US" dirty="0" smtClean="0"/>
              <a:t>he or she knows a lot about a particular topic or skill.</a:t>
            </a:r>
          </a:p>
          <a:p>
            <a:r>
              <a:rPr lang="en-US" dirty="0" smtClean="0"/>
              <a:t>The word is…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expertise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expertise</a:t>
            </a:r>
          </a:p>
          <a:p>
            <a:r>
              <a:rPr lang="en-US" dirty="0" smtClean="0"/>
              <a:t>Healthy Heart uses her </a:t>
            </a:r>
            <a:r>
              <a:rPr lang="en-US" b="1" dirty="0" smtClean="0">
                <a:solidFill>
                  <a:schemeClr val="accent1"/>
                </a:solidFill>
              </a:rPr>
              <a:t>expertise</a:t>
            </a:r>
            <a:r>
              <a:rPr lang="en-US" dirty="0" smtClean="0"/>
              <a:t> on healthy habits to answer the question about exercise.</a:t>
            </a:r>
          </a:p>
          <a:p>
            <a:r>
              <a:rPr lang="en-US" dirty="0" smtClean="0"/>
              <a:t>Whose </a:t>
            </a:r>
            <a:r>
              <a:rPr lang="en-US" b="1" dirty="0" smtClean="0">
                <a:solidFill>
                  <a:schemeClr val="accent1"/>
                </a:solidFill>
              </a:rPr>
              <a:t>expertise</a:t>
            </a:r>
            <a:r>
              <a:rPr lang="en-US" dirty="0" smtClean="0"/>
              <a:t> do we depend on to make us healthy again when we are ill?</a:t>
            </a:r>
            <a:endParaRPr lang="en-US" dirty="0"/>
          </a:p>
        </p:txBody>
      </p:sp>
      <p:pic>
        <p:nvPicPr>
          <p:cNvPr id="6146" name="Picture 2" descr="C:\Documents and Settings\Tancie\Local Settings\Temporary Internet Files\Content.IE5\H7VSSJ1E\MPj043589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111752" cy="411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correspondence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you send </a:t>
            </a:r>
            <a:r>
              <a:rPr lang="en-US" b="1" dirty="0" smtClean="0">
                <a:solidFill>
                  <a:schemeClr val="accent1"/>
                </a:solidFill>
              </a:rPr>
              <a:t>correspondence</a:t>
            </a:r>
            <a:r>
              <a:rPr lang="en-US" dirty="0" smtClean="0"/>
              <a:t>, you are communicating in writing.</a:t>
            </a:r>
          </a:p>
          <a:p>
            <a:r>
              <a:rPr lang="en-US" dirty="0" smtClean="0"/>
              <a:t>The magazine staff read the </a:t>
            </a:r>
            <a:r>
              <a:rPr lang="en-US" b="1" dirty="0" smtClean="0">
                <a:solidFill>
                  <a:schemeClr val="accent1"/>
                </a:solidFill>
              </a:rPr>
              <a:t>correspondence</a:t>
            </a:r>
            <a:r>
              <a:rPr lang="en-US" dirty="0" smtClean="0"/>
              <a:t> sent in by the classroom.</a:t>
            </a:r>
          </a:p>
          <a:p>
            <a:r>
              <a:rPr lang="en-US" dirty="0" smtClean="0"/>
              <a:t>The word is…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correspondence</a:t>
            </a:r>
          </a:p>
          <a:p>
            <a:r>
              <a:rPr lang="en-US" dirty="0" smtClean="0"/>
              <a:t>What is the word?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correspondence</a:t>
            </a:r>
          </a:p>
          <a:p>
            <a:r>
              <a:rPr lang="en-US" dirty="0" smtClean="0"/>
              <a:t>Do you prefer to send </a:t>
            </a:r>
            <a:r>
              <a:rPr lang="en-US" b="1" dirty="0" smtClean="0">
                <a:solidFill>
                  <a:schemeClr val="accent1"/>
                </a:solidFill>
              </a:rPr>
              <a:t>correspondence</a:t>
            </a:r>
            <a:r>
              <a:rPr lang="en-US" dirty="0" smtClean="0"/>
              <a:t> by writing a letter or by using e-mail?</a:t>
            </a:r>
          </a:p>
          <a:p>
            <a:r>
              <a:rPr lang="en-US" dirty="0" smtClean="0"/>
              <a:t>What are some different means of </a:t>
            </a:r>
            <a:r>
              <a:rPr lang="en-US" b="1" dirty="0" smtClean="0">
                <a:solidFill>
                  <a:schemeClr val="accent1"/>
                </a:solidFill>
              </a:rPr>
              <a:t>correspondence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170" name="Picture 2" descr="C:\Documents and Settings\Tancie\Local Settings\Temporary Internet Files\Content.IE5\7A5PTSMB\MPj04386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1930916" cy="1449106"/>
          </a:xfrm>
          <a:prstGeom prst="rect">
            <a:avLst/>
          </a:prstGeom>
          <a:noFill/>
        </p:spPr>
      </p:pic>
      <p:pic>
        <p:nvPicPr>
          <p:cNvPr id="7171" name="Picture 3" descr="C:\Documents and Settings\Tancie\Local Settings\Temporary Internet Files\Content.IE5\68YHHWTL\MPj043308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0" y="304800"/>
            <a:ext cx="1219200" cy="1836672"/>
          </a:xfrm>
          <a:prstGeom prst="rect">
            <a:avLst/>
          </a:prstGeom>
          <a:noFill/>
        </p:spPr>
      </p:pic>
      <p:pic>
        <p:nvPicPr>
          <p:cNvPr id="7172" name="Picture 4" descr="C:\Documents and Settings\Tancie\Local Settings\Temporary Internet Files\Content.IE5\H7VSSJ1E\MPj043896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971800"/>
            <a:ext cx="1117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592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Lesson 15  Day 1</vt:lpstr>
      <vt:lpstr>issue</vt:lpstr>
      <vt:lpstr>advice</vt:lpstr>
      <vt:lpstr>consult</vt:lpstr>
      <vt:lpstr>recommend</vt:lpstr>
      <vt:lpstr>sensible</vt:lpstr>
      <vt:lpstr>devise</vt:lpstr>
      <vt:lpstr>expertise</vt:lpstr>
      <vt:lpstr>correspondence</vt:lpstr>
      <vt:lpstr>shudder</vt:lpstr>
      <vt:lpstr>luscious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  Day 1</dc:title>
  <dc:creator>Tancie</dc:creator>
  <cp:lastModifiedBy>Bob</cp:lastModifiedBy>
  <cp:revision>10</cp:revision>
  <dcterms:created xsi:type="dcterms:W3CDTF">2008-12-03T23:17:16Z</dcterms:created>
  <dcterms:modified xsi:type="dcterms:W3CDTF">2011-09-28T05:19:29Z</dcterms:modified>
</cp:coreProperties>
</file>